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74" r:id="rId4"/>
    <p:sldId id="258" r:id="rId5"/>
    <p:sldId id="268" r:id="rId6"/>
    <p:sldId id="269" r:id="rId7"/>
    <p:sldId id="278" r:id="rId8"/>
    <p:sldId id="279" r:id="rId9"/>
    <p:sldId id="270" r:id="rId10"/>
    <p:sldId id="271" r:id="rId11"/>
    <p:sldId id="280" r:id="rId12"/>
    <p:sldId id="281" r:id="rId13"/>
    <p:sldId id="282" r:id="rId14"/>
    <p:sldId id="285" r:id="rId15"/>
    <p:sldId id="284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03000"/>
    <a:srgbClr val="934607"/>
    <a:srgbClr val="A44F08"/>
    <a:srgbClr val="B45608"/>
    <a:srgbClr val="8A4500"/>
    <a:srgbClr val="7B5229"/>
    <a:srgbClr val="993300"/>
    <a:srgbClr val="8D1E1B"/>
    <a:srgbClr val="BE2824"/>
    <a:srgbClr val="F90B0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65203-E4F6-4F1F-AFF2-F980E19B5A94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23C61-4F3B-40CD-B4FE-2571BA904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B55F0-FA5B-4619-AB27-7A0467453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A1F02-91E6-46DD-94EA-BD662E517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C0D81-72DA-42AE-A32E-1960BCA79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77B87-19E3-44DE-A2A2-F588D262B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81CB2-9426-40F4-B02F-B1AA132D3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EB7ED-0DC8-4A98-B9CE-BD412F1F8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AEA06-26BA-4CCB-9E3F-51E8BC76C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81524-484D-4CBE-A012-47E3BF0E6C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25651-2AA6-419A-9386-F1EA38E10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688A4-82C5-47EF-B1F2-75763AEED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8590F-BCF6-434C-830B-A37024457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05C936-AFCE-4E08-95D0-CD763EEF4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E:\&#1050;&#1086;&#1085;&#1082;&#1091;&#1088;&#1089;\&#1058;&#1072;&#1088;&#1072;&#1089;&#1086;&#1074;&#1072;%20&#1058;.&#1053;\16%20&#1044;&#1086;&#1088;&#1086;&#1078;&#1082;&#1072;%2016.wma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f.co.ua/13/03/wallpaper-2658683.jpg" TargetMode="External"/><Relationship Id="rId7" Type="http://schemas.openxmlformats.org/officeDocument/2006/relationships/hyperlink" Target="https://img-fotki.yandex.ru/get/6414/23869276.c1/0_97907_48aa1ae6_orig" TargetMode="External"/><Relationship Id="rId2" Type="http://schemas.openxmlformats.org/officeDocument/2006/relationships/hyperlink" Target="http://www.pra3dnuk.ru/foto/3/23fev1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6712/206363740.48e/0_d6f3f_1917cfc9_orig" TargetMode="External"/><Relationship Id="rId5" Type="http://schemas.openxmlformats.org/officeDocument/2006/relationships/hyperlink" Target="http://img-fotki.yandex.ru/get/9323/206363740.48d/0_d6f26_6412ec2d_orig" TargetMode="External"/><Relationship Id="rId4" Type="http://schemas.openxmlformats.org/officeDocument/2006/relationships/hyperlink" Target="http://img-fotki.yandex.ru/get/9321/206363740.48e/0_d6f30_f56c487a_ori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214422"/>
            <a:ext cx="6357982" cy="3019776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rgbClr val="603000"/>
              </a:contourClr>
            </a:sp3d>
          </a:bodyPr>
          <a:lstStyle/>
          <a:p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Обобщающее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повторение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по теме «Западная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экономическая зона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».</a:t>
            </a:r>
            <a:endParaRPr lang="ru-RU" sz="4800" b="1" dirty="0">
              <a:ln/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085184"/>
            <a:ext cx="3960440" cy="1512168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spcBef>
                <a:spcPts val="0"/>
              </a:spcBef>
            </a:pPr>
            <a:endParaRPr lang="ru-RU" sz="2200" b="1" dirty="0">
              <a:ln w="50800"/>
              <a:solidFill>
                <a:srgbClr val="603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187450" y="981075"/>
            <a:ext cx="6697663" cy="20161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АУКЦИОН  ЗНАНИЙ 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 ГЕОГРАФИИ</a:t>
            </a: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92275" y="3146425"/>
            <a:ext cx="59039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География</a:t>
            </a:r>
          </a:p>
        </p:txBody>
      </p:sp>
      <p:pic>
        <p:nvPicPr>
          <p:cNvPr id="2055" name="16 Дорожка 16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57313" y="4714875"/>
            <a:ext cx="6400800" cy="17526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9 класс</a:t>
            </a:r>
          </a:p>
        </p:txBody>
      </p:sp>
      <p:sp>
        <p:nvSpPr>
          <p:cNvPr id="7" name="Подзаголовок 8"/>
          <p:cNvSpPr txBox="1">
            <a:spLocks/>
          </p:cNvSpPr>
          <p:nvPr/>
        </p:nvSpPr>
        <p:spPr bwMode="auto">
          <a:xfrm>
            <a:off x="1357290" y="4714884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 класс</a:t>
            </a: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audio>
          </p:childTnLst>
        </p:cTn>
      </p:par>
    </p:tnLst>
    <p:bldLst>
      <p:bldP spid="2052" grpId="0" animBg="1"/>
      <p:bldP spid="20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89440" cy="94096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Экономические районы.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1538" y="1600200"/>
            <a:ext cx="7615262" cy="4525963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Центральная Россия(….)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Северный район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Северный Кавказ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Поволжье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Уральский район.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6597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7429552" cy="857256"/>
          </a:xfrm>
        </p:spPr>
        <p:txBody>
          <a:bodyPr>
            <a:normAutofit fontScale="90000"/>
          </a:bodyPr>
          <a:lstStyle/>
          <a:p>
            <a:r>
              <a:rPr lang="ru-RU" sz="4000" b="1" u="sng" dirty="0" smtClean="0">
                <a:solidFill>
                  <a:srgbClr val="9D0720"/>
                </a:solidFill>
                <a:latin typeface="Cambria Math" pitchFamily="18" charset="0"/>
                <a:ea typeface="Cambria Math" pitchFamily="18" charset="0"/>
              </a:rPr>
              <a:t>Признаки экономических районов</a:t>
            </a:r>
            <a:endParaRPr lang="ru-RU" sz="4000" b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543956" cy="52864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1.Самый многонациональный район.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2.На территории района металлургия представлена заводами в г.Нижний Тагил, Магнитогорске, Челябинске.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3.В состав района входит 7 республик.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4.Район граничит с Норвегией и Финляндией.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5.Лесная и рыбная </a:t>
            </a:r>
            <a:r>
              <a:rPr lang="ru-RU" b="1" dirty="0" err="1" smtClean="0">
                <a:latin typeface="Cambria Math" pitchFamily="18" charset="0"/>
                <a:ea typeface="Cambria Math" pitchFamily="18" charset="0"/>
              </a:rPr>
              <a:t>пр-ть</a:t>
            </a: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 – отрасли специализации.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6.Район имеет «</a:t>
            </a:r>
            <a:r>
              <a:rPr lang="ru-RU" b="1" dirty="0" err="1" smtClean="0">
                <a:latin typeface="Cambria Math" pitchFamily="18" charset="0"/>
                <a:ea typeface="Cambria Math" pitchFamily="18" charset="0"/>
              </a:rPr>
              <a:t>полуанклав</a:t>
            </a: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».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7. Ведётся добыча алмазов. 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8. Отрасль специализации АПК.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9. Автомобиле и авиастроение – ведущие отрасли машиностроения.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14290"/>
            <a:ext cx="8572528" cy="6643710"/>
          </a:xfrm>
        </p:spPr>
        <p:txBody>
          <a:bodyPr>
            <a:normAutofit fontScale="25000" lnSpcReduction="20000"/>
          </a:bodyPr>
          <a:lstStyle/>
          <a:p>
            <a:endParaRPr lang="ru-RU" sz="5800" b="1" dirty="0" smtClean="0">
              <a:latin typeface="Cambria Math" pitchFamily="18" charset="0"/>
              <a:ea typeface="Cambria Math" pitchFamily="18" charset="0"/>
            </a:endParaRPr>
          </a:p>
          <a:p>
            <a:endParaRPr lang="ru-RU" sz="5800" b="1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10.Проблема района – наводнения.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8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11.Главный центр района – второй по значению и численности город России.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12. Отсюда начинается Северный Морской путь.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8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13.Гидроэнергетика – отрасль специализации.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8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14.КМА – крупнейшее м/е железной руды.</a:t>
            </a:r>
          </a:p>
          <a:p>
            <a:endParaRPr lang="ru-RU" sz="8800" b="1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15.Самый южный район.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8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16.В состав входят Карелия, Коми.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8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17.Характерен отток населения.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8800" b="1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18.Соликамск и Березняки – центры производства калийных удобрений.</a:t>
            </a:r>
          </a:p>
          <a:p>
            <a:r>
              <a:rPr lang="ru-RU" sz="8800" b="1" dirty="0" smtClean="0">
                <a:latin typeface="Cambria Math" pitchFamily="18" charset="0"/>
                <a:ea typeface="Cambria Math" pitchFamily="18" charset="0"/>
              </a:rPr>
              <a:t>19.Вы живёте на территории этого района.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ВОПРОС НА ЗАСЫПКУ </a:t>
            </a:r>
            <a:endParaRPr lang="ru-RU" b="1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600200"/>
            <a:ext cx="8043890" cy="497207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1.Почему промышленность Санкт-Петербурга  тяготеет к морскому побережью? 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2.Почему в Липецке находится крупный центр черной металлургии?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3. Почему отраслью специализации Северного Кавказа является рекреационное хозяйство? 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4. Почему в Поволжье   преобладает точное, а не тяжелое машиностроение?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        </a:t>
            </a:r>
            <a:endParaRPr lang="ru-RU" b="1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071546"/>
            <a:ext cx="7972452" cy="5572164"/>
          </a:xfrm>
        </p:spPr>
        <p:txBody>
          <a:bodyPr>
            <a:normAutofit fontScale="85000" lnSpcReduction="10000"/>
          </a:bodyPr>
          <a:lstStyle/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5. Почему Архангельск называют «российской лесопилкой»? </a:t>
            </a: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6. Почему Карелия считается перспективной республикой?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                                       7. Почему на площади, составляющей около 26% площади России, сосредоточена основная часть населения — 78%, производится более 85% промышленной и сельскохозяйственной продукции, сконцентрирован основной производственный и научный потенциал?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9D0720"/>
                </a:solidFill>
                <a:latin typeface="Cambria Math" pitchFamily="18" charset="0"/>
                <a:ea typeface="Cambria Math" pitchFamily="18" charset="0"/>
              </a:rPr>
              <a:t>Что это и где находится?</a:t>
            </a:r>
            <a:endParaRPr lang="ru-RU" b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600200"/>
            <a:ext cx="7400948" cy="4525963"/>
          </a:xfrm>
        </p:spPr>
        <p:txBody>
          <a:bodyPr/>
          <a:lstStyle/>
          <a:p>
            <a:pPr algn="just"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КМА – это ….</a:t>
            </a:r>
          </a:p>
          <a:p>
            <a:pPr algn="just"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Карелия – это ….</a:t>
            </a:r>
          </a:p>
          <a:p>
            <a:pPr algn="just"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Череповец – это ……</a:t>
            </a:r>
          </a:p>
          <a:p>
            <a:pPr algn="just"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Соликамск – это …..</a:t>
            </a:r>
          </a:p>
          <a:p>
            <a:pPr algn="just"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Костомукша – это …</a:t>
            </a:r>
          </a:p>
          <a:p>
            <a:pPr algn="just"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Мурманск – это …</a:t>
            </a:r>
          </a:p>
          <a:p>
            <a:pPr algn="just"/>
            <a:endParaRPr lang="ru-RU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00176" y="1285860"/>
            <a:ext cx="7543824" cy="5214974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Тольятти – это …</a:t>
            </a:r>
          </a:p>
          <a:p>
            <a:pPr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Набережные Челны – это …</a:t>
            </a:r>
          </a:p>
          <a:p>
            <a:pPr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Воркута – это …</a:t>
            </a:r>
          </a:p>
          <a:p>
            <a:pPr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Плесецк – это…</a:t>
            </a:r>
          </a:p>
          <a:p>
            <a:pPr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Сочи – это …</a:t>
            </a:r>
          </a:p>
          <a:p>
            <a:pPr>
              <a:defRPr/>
            </a:pPr>
            <a:r>
              <a:rPr lang="ru-RU" b="1" dirty="0" smtClean="0">
                <a:latin typeface="Cambria Math" pitchFamily="18" charset="0"/>
                <a:ea typeface="Cambria Math" pitchFamily="18" charset="0"/>
              </a:rPr>
              <a:t>Нижний Тагил – это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Определите экономический район Западной зоны по набору характеристик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8929718" cy="557214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</a:rPr>
              <a:t>1. </a:t>
            </a:r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Отрасль специализации – гидроэнергетика. АПК имеет важное значение. Машиностроение специализируется на выпуске автомобилей, троллейбусов, самолетов. На юге района открыто крупное газоконденсатное месторождение.</a:t>
            </a:r>
          </a:p>
          <a:p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2. На востоке находятся месторождения угля, нефти и газа. Имеются крупные запасы лесных ресурсов. На северо-западе района находится незамерзающий порт. </a:t>
            </a:r>
          </a:p>
          <a:p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3. Район отличается многонациональным составом населения. Население размещается неравномерно. Высокая плотность сельского населения. АПК и рекреационное хозяйство – ведущие отрасли хозяйства. </a:t>
            </a:r>
          </a:p>
          <a:p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4. Минеральные ресурсы района богатые. Здесь располагается старейшая в стране металлургическая база. Развито тяжелое машиностроение. </a:t>
            </a:r>
            <a:endParaRPr lang="ru-RU" sz="2300" dirty="0">
              <a:solidFill>
                <a:schemeClr val="accent4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5. В 18 веке район был «диким полем». Здесь находится крупное месторождение железной руды. АПК – отрасль специализации. </a:t>
            </a: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6.  Отрасль специализации – точное и наукоемкое машиностроение, химическая и текстильная промышленность. Район занимает первое место по численности населения. Имеет мощную научную базу. Беден природными ресурсами.</a:t>
            </a: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7.  Район имеет приморское положение. Богат лесными ресурсами. Слабо развита транспортная сеть.  Развита рыбная промышленность.</a:t>
            </a: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8.  На порожистых реках созданы небольшие ГЭС. На западе района развита горнодобывающая промышленность. Реки используются для сплава леса.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9.    Плодородные почвы, политическая нестабильность, избыток трудовых ресурсов характерны для этого района.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10. Самый маленький по площади район. Имеет крупный порт. Выделяется наукоемким и трудоемким машиностроением. Проблема – наводнения в крупнейшем городе. 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11.Приливная электростанция. Отток населения. Наличие целлюлозно-бумажных комбинатов. На юге района находится крупный металлургический комбинат.</a:t>
            </a:r>
          </a:p>
          <a:p>
            <a:pPr>
              <a:buNone/>
            </a:pP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12. Район имеет выгодное ЭГП, беден природными ресурсами. Основная отрасль – машиностроение. Значительная часть населения района проживает в городе миллионере.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НАЗОВИ…</a:t>
            </a:r>
            <a:endParaRPr lang="ru-RU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pPr lvl="0"/>
            <a:r>
              <a:rPr lang="ru-RU" dirty="0" smtClean="0"/>
              <a:t>Назови экономический район, в состав которого входит Башкортостан-это...</a:t>
            </a:r>
          </a:p>
          <a:p>
            <a:pPr lvl="0"/>
            <a:r>
              <a:rPr lang="ru-RU" dirty="0" smtClean="0"/>
              <a:t>Назови экономический район, в состав которого входит республика Калерия – ...</a:t>
            </a:r>
          </a:p>
          <a:p>
            <a:pPr lvl="0"/>
            <a:r>
              <a:rPr lang="ru-RU" dirty="0" smtClean="0"/>
              <a:t>Назови экономический район, в состав которого входит  ульяновская область-это...</a:t>
            </a:r>
          </a:p>
          <a:p>
            <a:pPr lvl="0"/>
            <a:r>
              <a:rPr lang="ru-RU" dirty="0" smtClean="0"/>
              <a:t>Назови экономический район, в состав которого входит псковская область-это ...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506904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Назови экономический район, в состав которого входит Воронежская область- это...</a:t>
            </a:r>
          </a:p>
          <a:p>
            <a:pPr lvl="0"/>
            <a:r>
              <a:rPr lang="ru-RU" dirty="0" smtClean="0"/>
              <a:t>Назови экономический район, в состав которого входит республика Карелия-это ...</a:t>
            </a:r>
          </a:p>
          <a:p>
            <a:pPr lvl="0"/>
            <a:r>
              <a:rPr lang="ru-RU" dirty="0" smtClean="0"/>
              <a:t>Назови экономический район, в состав которого входит Ставропольский край-это ...</a:t>
            </a:r>
          </a:p>
          <a:p>
            <a:pPr lvl="0"/>
            <a:r>
              <a:rPr lang="ru-RU" dirty="0" smtClean="0"/>
              <a:t>Назови экономический район, в котором живём мы с вами - это…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717432" cy="79208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- ресурсы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63688" y="1268760"/>
            <a:ext cx="7139136" cy="4525963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4000" b="1" dirty="0"/>
              <a:t>Карта:</a:t>
            </a:r>
            <a:endParaRPr lang="ru-RU" sz="4000" dirty="0">
              <a:hlinkClick r:id="rId2"/>
            </a:endParaRP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en-US" dirty="0">
                <a:hlinkClick r:id="rId3"/>
              </a:rPr>
              <a:t>http://sf.co.ua/13/03/wallpaper-2658683.jpg</a:t>
            </a:r>
            <a:r>
              <a:rPr lang="ru-RU" dirty="0"/>
              <a:t> 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dirty="0"/>
          </a:p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4000" b="1" dirty="0"/>
              <a:t>Подзорная труба, карта: 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en-US" dirty="0">
                <a:hlinkClick r:id="rId4"/>
              </a:rPr>
              <a:t>http://img-fotki.yandex.ru/get/9321/206363740.48e/0_d6f30_f56c487a_orig</a:t>
            </a:r>
            <a:r>
              <a:rPr lang="ru-RU" dirty="0"/>
              <a:t> </a:t>
            </a:r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dirty="0"/>
          </a:p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4000" b="1" dirty="0"/>
              <a:t>Якорь: </a:t>
            </a:r>
            <a:endParaRPr lang="ru-RU" sz="4000" dirty="0">
              <a:hlinkClick r:id="rId5"/>
            </a:endParaRPr>
          </a:p>
          <a:p>
            <a:pPr marL="0" lvl="0" indent="0">
              <a:buNone/>
            </a:pPr>
            <a:r>
              <a:rPr lang="ru-RU" dirty="0" smtClean="0">
                <a:hlinkClick r:id="rId5"/>
              </a:rPr>
              <a:t>http://img-fotki.yandex.ru/get/9323/206363740.48d/0_d6f26_6412ec2d_orig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dirty="0"/>
          </a:p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4000" b="1" dirty="0"/>
              <a:t>Компас:</a:t>
            </a:r>
          </a:p>
          <a:p>
            <a:pPr marL="0" lv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ru-RU" dirty="0" smtClean="0">
                <a:hlinkClick r:id="rId6"/>
              </a:rPr>
              <a:t>http://img-fotki.yandex.ru/get/6712/206363740.48e/0_d6f3f_1917cfc9_orig</a:t>
            </a:r>
            <a:endParaRPr lang="ru-RU" dirty="0" smtClean="0"/>
          </a:p>
          <a:p>
            <a:pPr marL="0" lv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dirty="0"/>
          </a:p>
          <a:p>
            <a:pPr mar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endParaRPr lang="ru-RU" dirty="0"/>
          </a:p>
          <a:p>
            <a:pPr>
              <a:spcBef>
                <a:spcPts val="0"/>
              </a:spcBef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4000" b="1" dirty="0" smtClean="0"/>
              <a:t>Корабль:</a:t>
            </a:r>
            <a:endParaRPr lang="ru-RU" sz="4000" dirty="0" smtClean="0">
              <a:hlinkClick r:id="rId7"/>
            </a:endParaRPr>
          </a:p>
          <a:p>
            <a:pPr marL="0" lvl="0" indent="0">
              <a:spcBef>
                <a:spcPts val="0"/>
              </a:spcBef>
              <a:buClr>
                <a:srgbClr val="C00000"/>
              </a:buClr>
              <a:buSzPct val="75000"/>
              <a:buNone/>
            </a:pPr>
            <a:r>
              <a:rPr lang="ru-RU" dirty="0" smtClean="0">
                <a:hlinkClick r:id="rId7"/>
              </a:rPr>
              <a:t>http://img-fotki.yandex.ru/get/6414/23869276.c1/0_97907_48aa1ae6_orig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11560" y="6021288"/>
            <a:ext cx="835292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7723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680</Words>
  <Application>Microsoft Office PowerPoint</Application>
  <PresentationFormat>Экран (4:3)</PresentationFormat>
  <Paragraphs>102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Оформление по умолчанию</vt:lpstr>
      <vt:lpstr>Обобщающее повторение по теме «Западная экономическая зона».</vt:lpstr>
      <vt:lpstr> </vt:lpstr>
      <vt:lpstr>Экономические районы.</vt:lpstr>
      <vt:lpstr>Признаки экономических районов</vt:lpstr>
      <vt:lpstr>Слайд 5</vt:lpstr>
      <vt:lpstr>ВОПРОС НА ЗАСЫПКУ </vt:lpstr>
      <vt:lpstr>         </vt:lpstr>
      <vt:lpstr>Что это и где находится?</vt:lpstr>
      <vt:lpstr>Слайд 9</vt:lpstr>
      <vt:lpstr>Определите экономический район Западной зоны по набору характеристик</vt:lpstr>
      <vt:lpstr>Слайд 11</vt:lpstr>
      <vt:lpstr>Слайд 12</vt:lpstr>
      <vt:lpstr>НАЗОВИ…</vt:lpstr>
      <vt:lpstr>Слайд 14</vt:lpstr>
      <vt:lpstr>Интернет -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Географические</dc:title>
  <dc:creator>Ранько Елена</dc:creator>
  <cp:lastModifiedBy>User</cp:lastModifiedBy>
  <cp:revision>56</cp:revision>
  <dcterms:created xsi:type="dcterms:W3CDTF">2015-04-19T15:51:03Z</dcterms:created>
  <dcterms:modified xsi:type="dcterms:W3CDTF">2017-02-01T11:21:28Z</dcterms:modified>
</cp:coreProperties>
</file>